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57" r:id="rId2"/>
    <p:sldId id="258" r:id="rId3"/>
    <p:sldId id="259" r:id="rId4"/>
  </p:sldIdLst>
  <p:sldSz cx="9144000" cy="6858000" type="screen4x3"/>
  <p:notesSz cx="7019925" cy="9305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7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273" cy="46497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7050" y="0"/>
            <a:ext cx="3041273" cy="46497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9926E8-1AA7-44F7-98A7-8E9977227258}" type="datetimeFigureOut">
              <a:rPr lang="en-US" smtClean="0"/>
              <a:t>9/12/2014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9359"/>
            <a:ext cx="3041273" cy="46497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7050" y="8839359"/>
            <a:ext cx="3041273" cy="46497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06AC5B-45EB-4404-BF7D-AD2C00CDF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2991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6E004-6B56-4E78-A375-48422ADA1E3B}" type="datetimeFigureOut">
              <a:rPr lang="en-US" smtClean="0"/>
              <a:t>9/12/2014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92717-AA5E-4C5C-8E45-D76A5AE166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551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6E004-6B56-4E78-A375-48422ADA1E3B}" type="datetimeFigureOut">
              <a:rPr lang="en-US" smtClean="0"/>
              <a:t>9/12/2014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92717-AA5E-4C5C-8E45-D76A5AE166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905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6E004-6B56-4E78-A375-48422ADA1E3B}" type="datetimeFigureOut">
              <a:rPr lang="en-US" smtClean="0"/>
              <a:t>9/12/2014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92717-AA5E-4C5C-8E45-D76A5AE166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283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6E004-6B56-4E78-A375-48422ADA1E3B}" type="datetimeFigureOut">
              <a:rPr lang="en-US" smtClean="0"/>
              <a:t>9/12/2014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92717-AA5E-4C5C-8E45-D76A5AE166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607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6E004-6B56-4E78-A375-48422ADA1E3B}" type="datetimeFigureOut">
              <a:rPr lang="en-US" smtClean="0"/>
              <a:t>9/12/2014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92717-AA5E-4C5C-8E45-D76A5AE166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694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6E004-6B56-4E78-A375-48422ADA1E3B}" type="datetimeFigureOut">
              <a:rPr lang="en-US" smtClean="0"/>
              <a:t>9/12/2014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92717-AA5E-4C5C-8E45-D76A5AE166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600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6E004-6B56-4E78-A375-48422ADA1E3B}" type="datetimeFigureOut">
              <a:rPr lang="en-US" smtClean="0"/>
              <a:t>9/12/2014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92717-AA5E-4C5C-8E45-D76A5AE166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00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6E004-6B56-4E78-A375-48422ADA1E3B}" type="datetimeFigureOut">
              <a:rPr lang="en-US" smtClean="0"/>
              <a:t>9/12/2014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92717-AA5E-4C5C-8E45-D76A5AE166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623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6E004-6B56-4E78-A375-48422ADA1E3B}" type="datetimeFigureOut">
              <a:rPr lang="en-US" smtClean="0"/>
              <a:t>9/12/2014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92717-AA5E-4C5C-8E45-D76A5AE166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212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6E004-6B56-4E78-A375-48422ADA1E3B}" type="datetimeFigureOut">
              <a:rPr lang="en-US" smtClean="0"/>
              <a:t>9/12/2014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92717-AA5E-4C5C-8E45-D76A5AE166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473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6E004-6B56-4E78-A375-48422ADA1E3B}" type="datetimeFigureOut">
              <a:rPr lang="en-US" smtClean="0"/>
              <a:t>9/12/2014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92717-AA5E-4C5C-8E45-D76A5AE166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487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06E004-6B56-4E78-A375-48422ADA1E3B}" type="datetimeFigureOut">
              <a:rPr lang="en-US" smtClean="0"/>
              <a:t>9/12/2014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392717-AA5E-4C5C-8E45-D76A5AE166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920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Text Box 2"/>
          <p:cNvSpPr txBox="1">
            <a:spLocks noChangeArrowheads="1"/>
          </p:cNvSpPr>
          <p:nvPr/>
        </p:nvSpPr>
        <p:spPr bwMode="auto">
          <a:xfrm>
            <a:off x="4394083" y="0"/>
            <a:ext cx="48006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i="1" dirty="0">
                <a:latin typeface="Arial" charset="0"/>
              </a:rPr>
              <a:t>Distance vs Displacement</a:t>
            </a:r>
          </a:p>
        </p:txBody>
      </p:sp>
      <p:sp>
        <p:nvSpPr>
          <p:cNvPr id="105477" name="Line 5"/>
          <p:cNvSpPr>
            <a:spLocks noChangeShapeType="1"/>
          </p:cNvSpPr>
          <p:nvPr/>
        </p:nvSpPr>
        <p:spPr bwMode="auto">
          <a:xfrm>
            <a:off x="2057400" y="990600"/>
            <a:ext cx="44958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478" name="Line 6"/>
          <p:cNvSpPr>
            <a:spLocks noChangeShapeType="1"/>
          </p:cNvSpPr>
          <p:nvPr/>
        </p:nvSpPr>
        <p:spPr bwMode="auto">
          <a:xfrm>
            <a:off x="6553200" y="1143000"/>
            <a:ext cx="0" cy="26670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479" name="Text Box 7"/>
          <p:cNvSpPr txBox="1">
            <a:spLocks noChangeArrowheads="1"/>
          </p:cNvSpPr>
          <p:nvPr/>
        </p:nvSpPr>
        <p:spPr bwMode="auto">
          <a:xfrm>
            <a:off x="1676400" y="381000"/>
            <a:ext cx="3657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800" dirty="0">
                <a:latin typeface="Arial" charset="0"/>
              </a:rPr>
              <a:t>5  meters east in 2 seconds</a:t>
            </a:r>
          </a:p>
        </p:txBody>
      </p:sp>
      <p:sp>
        <p:nvSpPr>
          <p:cNvPr id="105480" name="Text Box 8"/>
          <p:cNvSpPr txBox="1">
            <a:spLocks noChangeArrowheads="1"/>
          </p:cNvSpPr>
          <p:nvPr/>
        </p:nvSpPr>
        <p:spPr bwMode="auto">
          <a:xfrm>
            <a:off x="6934200" y="1828800"/>
            <a:ext cx="22098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800">
                <a:latin typeface="Arial" charset="0"/>
              </a:rPr>
              <a:t>3 meters south in 1 second</a:t>
            </a:r>
          </a:p>
        </p:txBody>
      </p:sp>
      <p:sp>
        <p:nvSpPr>
          <p:cNvPr id="105481" name="Text Box 9"/>
          <p:cNvSpPr txBox="1">
            <a:spLocks noChangeArrowheads="1"/>
          </p:cNvSpPr>
          <p:nvPr/>
        </p:nvSpPr>
        <p:spPr bwMode="auto">
          <a:xfrm>
            <a:off x="152400" y="19050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105482" name="Text Box 10"/>
          <p:cNvSpPr txBox="1">
            <a:spLocks noChangeArrowheads="1"/>
          </p:cNvSpPr>
          <p:nvPr/>
        </p:nvSpPr>
        <p:spPr bwMode="auto">
          <a:xfrm>
            <a:off x="304800" y="3505200"/>
            <a:ext cx="441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600">
                <a:latin typeface="Arial" charset="0"/>
              </a:rPr>
              <a:t>The total </a:t>
            </a:r>
            <a:r>
              <a:rPr lang="en-US" altLang="en-US" sz="1800">
                <a:latin typeface="Arial" charset="0"/>
              </a:rPr>
              <a:t>distance</a:t>
            </a:r>
            <a:r>
              <a:rPr lang="en-US" altLang="en-US" sz="1600">
                <a:latin typeface="Arial" charset="0"/>
              </a:rPr>
              <a:t>   </a:t>
            </a:r>
            <a:r>
              <a:rPr lang="en-US" altLang="en-US" sz="1800" b="1">
                <a:latin typeface="Arial" charset="0"/>
              </a:rPr>
              <a:t>d</a:t>
            </a:r>
            <a:r>
              <a:rPr lang="en-US" altLang="en-US" sz="1600">
                <a:latin typeface="Arial" charset="0"/>
              </a:rPr>
              <a:t>   traveled is</a:t>
            </a:r>
          </a:p>
        </p:txBody>
      </p:sp>
      <p:sp>
        <p:nvSpPr>
          <p:cNvPr id="105483" name="Text Box 11"/>
          <p:cNvSpPr txBox="1">
            <a:spLocks noChangeArrowheads="1"/>
          </p:cNvSpPr>
          <p:nvPr/>
        </p:nvSpPr>
        <p:spPr bwMode="auto">
          <a:xfrm>
            <a:off x="381000" y="4114800"/>
            <a:ext cx="3581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600">
                <a:latin typeface="Arial" charset="0"/>
              </a:rPr>
              <a:t>The total </a:t>
            </a:r>
            <a:r>
              <a:rPr lang="en-US" altLang="en-US" sz="1800">
                <a:latin typeface="Arial" charset="0"/>
              </a:rPr>
              <a:t>displacement </a:t>
            </a:r>
            <a:r>
              <a:rPr lang="en-US" altLang="en-US" sz="1600">
                <a:latin typeface="Arial" charset="0"/>
              </a:rPr>
              <a:t>   </a:t>
            </a:r>
            <a:r>
              <a:rPr lang="en-US" altLang="en-US" sz="1800" b="1">
                <a:solidFill>
                  <a:srgbClr val="FF6600"/>
                </a:solidFill>
                <a:latin typeface="Arial" charset="0"/>
              </a:rPr>
              <a:t>d </a:t>
            </a:r>
            <a:r>
              <a:rPr lang="en-US" altLang="en-US" sz="1600">
                <a:latin typeface="Arial" charset="0"/>
              </a:rPr>
              <a:t>   is </a:t>
            </a:r>
          </a:p>
        </p:txBody>
      </p:sp>
      <p:sp>
        <p:nvSpPr>
          <p:cNvPr id="105484" name="Line 12"/>
          <p:cNvSpPr>
            <a:spLocks noChangeShapeType="1"/>
          </p:cNvSpPr>
          <p:nvPr/>
        </p:nvSpPr>
        <p:spPr bwMode="auto">
          <a:xfrm>
            <a:off x="2804615" y="4121624"/>
            <a:ext cx="228600" cy="0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485" name="Text Box 13"/>
          <p:cNvSpPr txBox="1">
            <a:spLocks noChangeArrowheads="1"/>
          </p:cNvSpPr>
          <p:nvPr/>
        </p:nvSpPr>
        <p:spPr bwMode="auto">
          <a:xfrm>
            <a:off x="228600" y="5029200"/>
            <a:ext cx="2438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800">
                <a:solidFill>
                  <a:schemeClr val="accent2"/>
                </a:solidFill>
                <a:latin typeface="Arial" charset="0"/>
              </a:rPr>
              <a:t>Speed</a:t>
            </a:r>
            <a:r>
              <a:rPr lang="en-US" altLang="en-US" sz="1800">
                <a:latin typeface="Arial" charset="0"/>
              </a:rPr>
              <a:t> = </a:t>
            </a:r>
            <a:r>
              <a:rPr lang="en-US" altLang="en-US" sz="1800" b="1">
                <a:latin typeface="Arial" charset="0"/>
              </a:rPr>
              <a:t>d / t = </a:t>
            </a:r>
            <a:r>
              <a:rPr lang="en-US" altLang="en-US" sz="2800" b="1">
                <a:solidFill>
                  <a:schemeClr val="accent2"/>
                </a:solidFill>
                <a:latin typeface="Arial" charset="0"/>
              </a:rPr>
              <a:t>v</a:t>
            </a:r>
          </a:p>
        </p:txBody>
      </p:sp>
      <p:sp>
        <p:nvSpPr>
          <p:cNvPr id="105486" name="Text Box 14"/>
          <p:cNvSpPr txBox="1">
            <a:spLocks noChangeArrowheads="1"/>
          </p:cNvSpPr>
          <p:nvPr/>
        </p:nvSpPr>
        <p:spPr bwMode="auto">
          <a:xfrm>
            <a:off x="304800" y="5715000"/>
            <a:ext cx="2590800" cy="528638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800">
                <a:solidFill>
                  <a:srgbClr val="FF6600"/>
                </a:solidFill>
                <a:latin typeface="Arial" charset="0"/>
              </a:rPr>
              <a:t>Velocity</a:t>
            </a:r>
            <a:r>
              <a:rPr lang="en-US" altLang="en-US" sz="1800">
                <a:latin typeface="Arial" charset="0"/>
              </a:rPr>
              <a:t>= </a:t>
            </a:r>
            <a:r>
              <a:rPr lang="en-US" altLang="en-US" sz="1800" b="1">
                <a:latin typeface="Arial" charset="0"/>
              </a:rPr>
              <a:t>d / t = </a:t>
            </a:r>
            <a:r>
              <a:rPr lang="en-US" altLang="en-US" sz="2800" b="1">
                <a:solidFill>
                  <a:srgbClr val="FF6600"/>
                </a:solidFill>
                <a:latin typeface="Arial" charset="0"/>
              </a:rPr>
              <a:t>v</a:t>
            </a:r>
          </a:p>
        </p:txBody>
      </p:sp>
      <p:sp>
        <p:nvSpPr>
          <p:cNvPr id="105487" name="Line 15"/>
          <p:cNvSpPr>
            <a:spLocks noChangeShapeType="1"/>
          </p:cNvSpPr>
          <p:nvPr/>
        </p:nvSpPr>
        <p:spPr bwMode="auto">
          <a:xfrm>
            <a:off x="1333500" y="5795749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488" name="Line 16"/>
          <p:cNvSpPr>
            <a:spLocks noChangeShapeType="1"/>
          </p:cNvSpPr>
          <p:nvPr/>
        </p:nvSpPr>
        <p:spPr bwMode="auto">
          <a:xfrm>
            <a:off x="2057400" y="5795749"/>
            <a:ext cx="228600" cy="0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05489" name="Picture 17" descr="H:\Downloads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480" y="1060789"/>
            <a:ext cx="2418943" cy="1276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90" name="Picture 18" descr="H:\Downloads\Loki_Laufeyson_Earth_6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4968" y="4082142"/>
            <a:ext cx="1498831" cy="2070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6480" y="762000"/>
            <a:ext cx="1181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Iron Man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934200" y="37338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Loki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5977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>
                <a:solidFill>
                  <a:schemeClr val="accent3">
                    <a:lumMod val="75000"/>
                  </a:schemeClr>
                </a:solidFill>
                <a:latin typeface="Arial" charset="0"/>
              </a:rPr>
              <a:t>Vector mathematics is different than scalar mathematics</a:t>
            </a:r>
          </a:p>
        </p:txBody>
      </p:sp>
      <p:sp>
        <p:nvSpPr>
          <p:cNvPr id="106499" name="Text Box 3"/>
          <p:cNvSpPr txBox="1">
            <a:spLocks noChangeArrowheads="1"/>
          </p:cNvSpPr>
          <p:nvPr/>
        </p:nvSpPr>
        <p:spPr bwMode="auto">
          <a:xfrm>
            <a:off x="457200" y="1981200"/>
            <a:ext cx="86868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800" b="1" i="1">
                <a:latin typeface="Arial" charset="0"/>
              </a:rPr>
              <a:t>Vectors</a:t>
            </a:r>
            <a:r>
              <a:rPr lang="en-US" altLang="en-US" sz="1800">
                <a:latin typeface="Arial" charset="0"/>
              </a:rPr>
              <a:t> have </a:t>
            </a:r>
            <a:r>
              <a:rPr lang="en-US" altLang="en-US" sz="1800" u="sng">
                <a:latin typeface="Arial" charset="0"/>
              </a:rPr>
              <a:t>direction</a:t>
            </a:r>
            <a:r>
              <a:rPr lang="en-US" altLang="en-US" sz="1800">
                <a:latin typeface="Arial" charset="0"/>
              </a:rPr>
              <a:t> and must be drawn to scale and connected head-to-tail. They add up to a </a:t>
            </a:r>
            <a:r>
              <a:rPr lang="en-US" altLang="en-US" sz="1800" i="1">
                <a:latin typeface="Arial" charset="0"/>
              </a:rPr>
              <a:t>resultant.</a:t>
            </a:r>
          </a:p>
        </p:txBody>
      </p:sp>
      <p:sp>
        <p:nvSpPr>
          <p:cNvPr id="106500" name="Text Box 4"/>
          <p:cNvSpPr txBox="1">
            <a:spLocks noChangeArrowheads="1"/>
          </p:cNvSpPr>
          <p:nvPr/>
        </p:nvSpPr>
        <p:spPr bwMode="auto">
          <a:xfrm>
            <a:off x="381000" y="1066800"/>
            <a:ext cx="67056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800" b="1" i="1">
                <a:latin typeface="Arial" charset="0"/>
              </a:rPr>
              <a:t>Scalars</a:t>
            </a:r>
            <a:r>
              <a:rPr lang="en-US" altLang="en-US" sz="1800">
                <a:latin typeface="Arial" charset="0"/>
              </a:rPr>
              <a:t> are </a:t>
            </a:r>
            <a:r>
              <a:rPr lang="en-US" altLang="en-US" sz="1800" u="sng">
                <a:latin typeface="Arial" charset="0"/>
              </a:rPr>
              <a:t>just numbers</a:t>
            </a:r>
            <a:r>
              <a:rPr lang="en-US" altLang="en-US" sz="1800">
                <a:latin typeface="Arial" charset="0"/>
              </a:rPr>
              <a:t> and can be added with regular math.  They add up to a </a:t>
            </a:r>
            <a:r>
              <a:rPr lang="en-US" altLang="en-US" sz="1800" i="1">
                <a:latin typeface="Arial" charset="0"/>
              </a:rPr>
              <a:t>sum.</a:t>
            </a:r>
            <a:r>
              <a:rPr lang="en-US" altLang="en-US" sz="1800">
                <a:latin typeface="Arial" charset="0"/>
              </a:rPr>
              <a:t> </a:t>
            </a:r>
          </a:p>
        </p:txBody>
      </p:sp>
      <p:sp>
        <p:nvSpPr>
          <p:cNvPr id="106501" name="Line 5"/>
          <p:cNvSpPr>
            <a:spLocks noChangeShapeType="1"/>
          </p:cNvSpPr>
          <p:nvPr/>
        </p:nvSpPr>
        <p:spPr bwMode="auto">
          <a:xfrm>
            <a:off x="3810000" y="3352800"/>
            <a:ext cx="17526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502" name="Text Box 6"/>
          <p:cNvSpPr txBox="1">
            <a:spLocks noChangeArrowheads="1"/>
          </p:cNvSpPr>
          <p:nvPr/>
        </p:nvSpPr>
        <p:spPr bwMode="auto">
          <a:xfrm>
            <a:off x="5105400" y="2895600"/>
            <a:ext cx="2514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800">
                <a:latin typeface="PMingLiU" pitchFamily="18" charset="-120"/>
              </a:rPr>
              <a:t>HEAD</a:t>
            </a:r>
          </a:p>
        </p:txBody>
      </p:sp>
      <p:sp>
        <p:nvSpPr>
          <p:cNvPr id="106503" name="Text Box 7"/>
          <p:cNvSpPr txBox="1">
            <a:spLocks noChangeArrowheads="1"/>
          </p:cNvSpPr>
          <p:nvPr/>
        </p:nvSpPr>
        <p:spPr bwMode="auto">
          <a:xfrm>
            <a:off x="3429000" y="3276600"/>
            <a:ext cx="1066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800">
                <a:latin typeface="PMingLiU" pitchFamily="18" charset="-120"/>
              </a:rPr>
              <a:t>Tail</a:t>
            </a:r>
          </a:p>
        </p:txBody>
      </p:sp>
      <p:sp>
        <p:nvSpPr>
          <p:cNvPr id="106504" name="Line 8"/>
          <p:cNvSpPr>
            <a:spLocks noChangeShapeType="1"/>
          </p:cNvSpPr>
          <p:nvPr/>
        </p:nvSpPr>
        <p:spPr bwMode="auto">
          <a:xfrm>
            <a:off x="1143000" y="60960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505" name="Line 9"/>
          <p:cNvSpPr>
            <a:spLocks noChangeShapeType="1"/>
          </p:cNvSpPr>
          <p:nvPr/>
        </p:nvSpPr>
        <p:spPr bwMode="auto">
          <a:xfrm>
            <a:off x="2667000" y="53340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506" name="Line 10"/>
          <p:cNvSpPr>
            <a:spLocks noChangeShapeType="1"/>
          </p:cNvSpPr>
          <p:nvPr/>
        </p:nvSpPr>
        <p:spPr bwMode="auto">
          <a:xfrm>
            <a:off x="3962400" y="4572000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507" name="Line 11"/>
          <p:cNvSpPr>
            <a:spLocks noChangeShapeType="1"/>
          </p:cNvSpPr>
          <p:nvPr/>
        </p:nvSpPr>
        <p:spPr bwMode="auto">
          <a:xfrm flipV="1">
            <a:off x="2362200" y="5334000"/>
            <a:ext cx="3048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508" name="Line 12"/>
          <p:cNvSpPr>
            <a:spLocks noChangeShapeType="1"/>
          </p:cNvSpPr>
          <p:nvPr/>
        </p:nvSpPr>
        <p:spPr bwMode="auto">
          <a:xfrm>
            <a:off x="3505200" y="5334000"/>
            <a:ext cx="91440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509" name="Line 13"/>
          <p:cNvSpPr>
            <a:spLocks noChangeShapeType="1"/>
          </p:cNvSpPr>
          <p:nvPr/>
        </p:nvSpPr>
        <p:spPr bwMode="auto">
          <a:xfrm flipH="1" flipV="1">
            <a:off x="3962400" y="4648200"/>
            <a:ext cx="381000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510" name="Line 14"/>
          <p:cNvSpPr>
            <a:spLocks noChangeShapeType="1"/>
          </p:cNvSpPr>
          <p:nvPr/>
        </p:nvSpPr>
        <p:spPr bwMode="auto">
          <a:xfrm flipH="1">
            <a:off x="5410200" y="4572000"/>
            <a:ext cx="9144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511" name="Line 15"/>
          <p:cNvSpPr>
            <a:spLocks noChangeShapeType="1"/>
          </p:cNvSpPr>
          <p:nvPr/>
        </p:nvSpPr>
        <p:spPr bwMode="auto">
          <a:xfrm flipH="1">
            <a:off x="1143000" y="4800600"/>
            <a:ext cx="91440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513" name="Text Box 17"/>
          <p:cNvSpPr txBox="1">
            <a:spLocks noChangeArrowheads="1"/>
          </p:cNvSpPr>
          <p:nvPr/>
        </p:nvSpPr>
        <p:spPr bwMode="auto">
          <a:xfrm>
            <a:off x="990600" y="4953000"/>
            <a:ext cx="838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800">
                <a:latin typeface="Arial" charset="0"/>
              </a:rPr>
              <a:t>Start</a:t>
            </a:r>
          </a:p>
        </p:txBody>
      </p:sp>
      <p:sp>
        <p:nvSpPr>
          <p:cNvPr id="106514" name="Text Box 18"/>
          <p:cNvSpPr txBox="1">
            <a:spLocks noChangeArrowheads="1"/>
          </p:cNvSpPr>
          <p:nvPr/>
        </p:nvSpPr>
        <p:spPr bwMode="auto">
          <a:xfrm>
            <a:off x="4806043" y="5486400"/>
            <a:ext cx="1219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800" dirty="0">
                <a:latin typeface="Arial" charset="0"/>
              </a:rPr>
              <a:t>Finish</a:t>
            </a:r>
          </a:p>
        </p:txBody>
      </p:sp>
      <p:pic>
        <p:nvPicPr>
          <p:cNvPr id="19" name="Picture 17" descr="H:\Downloads\imag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612765">
            <a:off x="1981920" y="4109853"/>
            <a:ext cx="991119" cy="522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515" name="Picture 19" descr="H:\Downloads\Iron_Man_Mk_L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953000" y="5791200"/>
            <a:ext cx="705273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0729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3" name="Line 3"/>
          <p:cNvSpPr>
            <a:spLocks noChangeShapeType="1"/>
          </p:cNvSpPr>
          <p:nvPr/>
        </p:nvSpPr>
        <p:spPr bwMode="auto">
          <a:xfrm>
            <a:off x="1611571" y="668066"/>
            <a:ext cx="273808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4349655" y="745646"/>
            <a:ext cx="1524000" cy="2819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525" name="Line 5"/>
          <p:cNvSpPr>
            <a:spLocks noChangeShapeType="1"/>
          </p:cNvSpPr>
          <p:nvPr/>
        </p:nvSpPr>
        <p:spPr bwMode="auto">
          <a:xfrm flipH="1" flipV="1">
            <a:off x="1611572" y="745646"/>
            <a:ext cx="3951027" cy="2667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526" name="Text Box 6"/>
          <p:cNvSpPr txBox="1">
            <a:spLocks noChangeArrowheads="1"/>
          </p:cNvSpPr>
          <p:nvPr/>
        </p:nvSpPr>
        <p:spPr bwMode="auto">
          <a:xfrm>
            <a:off x="3657600" y="1295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107527" name="Text Box 7"/>
          <p:cNvSpPr txBox="1">
            <a:spLocks noChangeArrowheads="1"/>
          </p:cNvSpPr>
          <p:nvPr/>
        </p:nvSpPr>
        <p:spPr bwMode="auto">
          <a:xfrm>
            <a:off x="1974945" y="16329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800" dirty="0">
                <a:latin typeface="Arial" charset="0"/>
              </a:rPr>
              <a:t>2 miles</a:t>
            </a:r>
          </a:p>
        </p:txBody>
      </p:sp>
      <p:sp>
        <p:nvSpPr>
          <p:cNvPr id="107528" name="Text Box 8"/>
          <p:cNvSpPr txBox="1">
            <a:spLocks noChangeArrowheads="1"/>
          </p:cNvSpPr>
          <p:nvPr/>
        </p:nvSpPr>
        <p:spPr bwMode="auto">
          <a:xfrm>
            <a:off x="1828800" y="1295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800">
                <a:latin typeface="Arial" charset="0"/>
              </a:rPr>
              <a:t>4 miles</a:t>
            </a:r>
          </a:p>
        </p:txBody>
      </p:sp>
      <p:sp>
        <p:nvSpPr>
          <p:cNvPr id="107529" name="Text Box 9"/>
          <p:cNvSpPr txBox="1">
            <a:spLocks noChangeArrowheads="1"/>
          </p:cNvSpPr>
          <p:nvPr/>
        </p:nvSpPr>
        <p:spPr bwMode="auto">
          <a:xfrm>
            <a:off x="4669866" y="1138836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800" dirty="0">
                <a:latin typeface="Arial" charset="0"/>
              </a:rPr>
              <a:t>3 miles </a:t>
            </a:r>
          </a:p>
        </p:txBody>
      </p:sp>
      <p:sp>
        <p:nvSpPr>
          <p:cNvPr id="107531" name="Text Box 11"/>
          <p:cNvSpPr txBox="1">
            <a:spLocks noChangeArrowheads="1"/>
          </p:cNvSpPr>
          <p:nvPr/>
        </p:nvSpPr>
        <p:spPr bwMode="auto">
          <a:xfrm>
            <a:off x="0" y="2286000"/>
            <a:ext cx="38862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800" dirty="0" smtClean="0">
                <a:latin typeface="Arial" charset="0"/>
              </a:rPr>
              <a:t>Hawkeye travels </a:t>
            </a:r>
            <a:r>
              <a:rPr lang="en-US" altLang="en-US" sz="1800" dirty="0">
                <a:latin typeface="Arial" charset="0"/>
              </a:rPr>
              <a:t>5 </a:t>
            </a:r>
            <a:r>
              <a:rPr lang="en-US" altLang="en-US" sz="1800" dirty="0" smtClean="0">
                <a:latin typeface="Arial" charset="0"/>
              </a:rPr>
              <a:t>miles as shown  </a:t>
            </a:r>
            <a:r>
              <a:rPr lang="en-US" altLang="en-US" sz="1800" dirty="0">
                <a:latin typeface="Arial" charset="0"/>
              </a:rPr>
              <a:t>before </a:t>
            </a:r>
            <a:r>
              <a:rPr lang="en-US" altLang="en-US" sz="1800" dirty="0" smtClean="0">
                <a:latin typeface="Arial" charset="0"/>
              </a:rPr>
              <a:t>Natasha Romanov  </a:t>
            </a:r>
            <a:r>
              <a:rPr lang="en-US" altLang="en-US" sz="1800" dirty="0">
                <a:latin typeface="Arial" charset="0"/>
              </a:rPr>
              <a:t>sends him back. </a:t>
            </a:r>
            <a:r>
              <a:rPr lang="en-US" altLang="en-US" sz="1800" dirty="0" smtClean="0">
                <a:latin typeface="Arial" charset="0"/>
              </a:rPr>
              <a:t>He takes </a:t>
            </a:r>
            <a:r>
              <a:rPr lang="en-US" altLang="en-US" sz="1800" dirty="0">
                <a:latin typeface="Arial" charset="0"/>
              </a:rPr>
              <a:t>a shortcut back that saves him a mile.</a:t>
            </a:r>
          </a:p>
        </p:txBody>
      </p:sp>
      <p:sp>
        <p:nvSpPr>
          <p:cNvPr id="107532" name="Text Box 12"/>
          <p:cNvSpPr txBox="1">
            <a:spLocks noChangeArrowheads="1"/>
          </p:cNvSpPr>
          <p:nvPr/>
        </p:nvSpPr>
        <p:spPr bwMode="auto">
          <a:xfrm>
            <a:off x="419100" y="3886200"/>
            <a:ext cx="8153400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800" dirty="0">
                <a:latin typeface="Arial" charset="0"/>
              </a:rPr>
              <a:t>If the whole round trip took 1 hour,  what is </a:t>
            </a:r>
            <a:r>
              <a:rPr lang="en-US" altLang="en-US" sz="1800" dirty="0" smtClean="0">
                <a:latin typeface="Arial" charset="0"/>
              </a:rPr>
              <a:t>his</a:t>
            </a:r>
            <a:endParaRPr lang="en-US" altLang="en-US" sz="1800" dirty="0">
              <a:latin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800" dirty="0">
                <a:latin typeface="Arial" charset="0"/>
              </a:rPr>
              <a:t> a) speed?                             b) displacement ? </a:t>
            </a:r>
          </a:p>
        </p:txBody>
      </p:sp>
      <p:pic>
        <p:nvPicPr>
          <p:cNvPr id="107533" name="Picture 13" descr="H:\Downloads\animated_hawkeye_by_ericguzman-d57abu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28" y="16329"/>
            <a:ext cx="1501227" cy="2251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534" name="Picture 14" descr="H:\Downloads\pictures-of-black-widow-avengers-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7860" y="2971799"/>
            <a:ext cx="1577340" cy="2175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4738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144</Words>
  <Application>Microsoft Office PowerPoint</Application>
  <PresentationFormat>On-screen Show (4:3)</PresentationFormat>
  <Paragraphs>22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South Orangetown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"%username%"</dc:creator>
  <cp:lastModifiedBy>"%username%"</cp:lastModifiedBy>
  <cp:revision>3</cp:revision>
  <cp:lastPrinted>2014-09-11T13:50:50Z</cp:lastPrinted>
  <dcterms:created xsi:type="dcterms:W3CDTF">2014-09-10T13:16:26Z</dcterms:created>
  <dcterms:modified xsi:type="dcterms:W3CDTF">2014-09-12T13:56:23Z</dcterms:modified>
</cp:coreProperties>
</file>